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Hasham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Caroline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Hasham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Caroline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Caroline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Ajinkya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Ajinkya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Isszy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9.png"/><Relationship Id="rId6"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33.png"/><Relationship Id="rId7"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jpg"/><Relationship Id="rId4" Type="http://schemas.openxmlformats.org/officeDocument/2006/relationships/image" Target="../media/image27.jpg"/><Relationship Id="rId10" Type="http://schemas.openxmlformats.org/officeDocument/2006/relationships/image" Target="../media/image31.jpg"/><Relationship Id="rId9" Type="http://schemas.openxmlformats.org/officeDocument/2006/relationships/image" Target="../media/image36.jpg"/><Relationship Id="rId5" Type="http://schemas.openxmlformats.org/officeDocument/2006/relationships/image" Target="../media/image24.jpg"/><Relationship Id="rId6" Type="http://schemas.openxmlformats.org/officeDocument/2006/relationships/image" Target="../media/image29.jpg"/><Relationship Id="rId7" Type="http://schemas.openxmlformats.org/officeDocument/2006/relationships/image" Target="../media/image22.jpg"/><Relationship Id="rId8"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4.jpg"/><Relationship Id="rId4" Type="http://schemas.openxmlformats.org/officeDocument/2006/relationships/image" Target="../media/image35.jpg"/><Relationship Id="rId5" Type="http://schemas.openxmlformats.org/officeDocument/2006/relationships/image" Target="../media/image25.jpg"/><Relationship Id="rId6" Type="http://schemas.openxmlformats.org/officeDocument/2006/relationships/image" Target="../media/image38.jpg"/><Relationship Id="rId7" Type="http://schemas.openxmlformats.org/officeDocument/2006/relationships/image" Target="../media/image43.jpg"/><Relationship Id="rId8" Type="http://schemas.openxmlformats.org/officeDocument/2006/relationships/image" Target="../media/image4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www.softschools.com/science/biology/the_function_of_microfilaments/" TargetMode="External"/><Relationship Id="rId4" Type="http://schemas.openxmlformats.org/officeDocument/2006/relationships/hyperlink" Target="http://www.enchantedlearning.com/subjects/animals/cell/" TargetMode="External"/><Relationship Id="rId9" Type="http://schemas.openxmlformats.org/officeDocument/2006/relationships/hyperlink" Target="https://www.nature.com/scitable/definition/nuclear-pore-279" TargetMode="External"/><Relationship Id="rId5" Type="http://schemas.openxmlformats.org/officeDocument/2006/relationships/hyperlink" Target="https://www.nature.com/scitable/definition/cytoplasm-280" TargetMode="External"/><Relationship Id="rId6" Type="http://schemas.openxmlformats.org/officeDocument/2006/relationships/hyperlink" Target="http://bscb.org/learning-resources/softcell-e-learning/centriole/" TargetMode="External"/><Relationship Id="rId7" Type="http://schemas.openxmlformats.org/officeDocument/2006/relationships/hyperlink" Target="https://biologydictionary.net/vacuole/" TargetMode="External"/><Relationship Id="rId8" Type="http://schemas.openxmlformats.org/officeDocument/2006/relationships/hyperlink" Target="https://www.nature.com/scitable/definition/chromatin-18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rive.google.com/file/d/1H_qoQ_moE-DDZs1-JJ0jB8md94JKPhwC/view" TargetMode="Externa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2.jpg"/><Relationship Id="rId4" Type="http://schemas.openxmlformats.org/officeDocument/2006/relationships/image" Target="../media/image41.jpg"/><Relationship Id="rId5" Type="http://schemas.openxmlformats.org/officeDocument/2006/relationships/image" Target="../media/image3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15893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sz="4800"/>
              <a:t>AUGMENTED REALITY CLASSROOM </a:t>
            </a:r>
            <a:endParaRPr b="1" sz="4800"/>
          </a:p>
        </p:txBody>
      </p:sp>
      <p:sp>
        <p:nvSpPr>
          <p:cNvPr id="55" name="Shape 55"/>
          <p:cNvSpPr txBox="1"/>
          <p:nvPr>
            <p:ph idx="1" type="subTitle"/>
          </p:nvPr>
        </p:nvSpPr>
        <p:spPr>
          <a:xfrm>
            <a:off x="311700" y="3678925"/>
            <a:ext cx="8520600" cy="977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D9D9D9"/>
                </a:solidFill>
              </a:rPr>
              <a:t>Ajinkya Gavane, Iszzy Hennes, </a:t>
            </a:r>
            <a:r>
              <a:rPr lang="en">
                <a:solidFill>
                  <a:srgbClr val="D9D9D9"/>
                </a:solidFill>
              </a:rPr>
              <a:t>Caroline Law, Hasham Mukhtar </a:t>
            </a:r>
            <a:endParaRPr/>
          </a:p>
        </p:txBody>
      </p:sp>
      <p:pic>
        <p:nvPicPr>
          <p:cNvPr id="56" name="Shape 56"/>
          <p:cNvPicPr preferRelativeResize="0"/>
          <p:nvPr/>
        </p:nvPicPr>
        <p:blipFill>
          <a:blip r:embed="rId3">
            <a:alphaModFix/>
          </a:blip>
          <a:stretch>
            <a:fillRect/>
          </a:stretch>
        </p:blipFill>
        <p:spPr>
          <a:xfrm>
            <a:off x="3933138" y="487475"/>
            <a:ext cx="1277725" cy="1359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Shape 109"/>
          <p:cNvPicPr preferRelativeResize="0"/>
          <p:nvPr/>
        </p:nvPicPr>
        <p:blipFill>
          <a:blip r:embed="rId3">
            <a:alphaModFix/>
          </a:blip>
          <a:stretch>
            <a:fillRect/>
          </a:stretch>
        </p:blipFill>
        <p:spPr>
          <a:xfrm>
            <a:off x="530675" y="152400"/>
            <a:ext cx="5660810" cy="4838701"/>
          </a:xfrm>
          <a:prstGeom prst="rect">
            <a:avLst/>
          </a:prstGeom>
          <a:noFill/>
          <a:ln>
            <a:noFill/>
          </a:ln>
        </p:spPr>
      </p:pic>
      <p:pic>
        <p:nvPicPr>
          <p:cNvPr id="110" name="Shape 110"/>
          <p:cNvPicPr preferRelativeResize="0"/>
          <p:nvPr/>
        </p:nvPicPr>
        <p:blipFill>
          <a:blip r:embed="rId4">
            <a:alphaModFix/>
          </a:blip>
          <a:stretch>
            <a:fillRect/>
          </a:stretch>
        </p:blipFill>
        <p:spPr>
          <a:xfrm>
            <a:off x="6420079" y="156375"/>
            <a:ext cx="2193252" cy="1276065"/>
          </a:xfrm>
          <a:prstGeom prst="rect">
            <a:avLst/>
          </a:prstGeom>
          <a:noFill/>
          <a:ln>
            <a:noFill/>
          </a:ln>
        </p:spPr>
      </p:pic>
      <p:pic>
        <p:nvPicPr>
          <p:cNvPr id="111" name="Shape 111"/>
          <p:cNvPicPr preferRelativeResize="0"/>
          <p:nvPr/>
        </p:nvPicPr>
        <p:blipFill>
          <a:blip r:embed="rId5">
            <a:alphaModFix/>
          </a:blip>
          <a:stretch>
            <a:fillRect/>
          </a:stretch>
        </p:blipFill>
        <p:spPr>
          <a:xfrm>
            <a:off x="6420079" y="1516607"/>
            <a:ext cx="2193250" cy="1553048"/>
          </a:xfrm>
          <a:prstGeom prst="rect">
            <a:avLst/>
          </a:prstGeom>
          <a:noFill/>
          <a:ln>
            <a:noFill/>
          </a:ln>
        </p:spPr>
      </p:pic>
      <p:pic>
        <p:nvPicPr>
          <p:cNvPr id="112" name="Shape 112"/>
          <p:cNvPicPr preferRelativeResize="0"/>
          <p:nvPr/>
        </p:nvPicPr>
        <p:blipFill>
          <a:blip r:embed="rId6">
            <a:alphaModFix/>
          </a:blip>
          <a:stretch>
            <a:fillRect/>
          </a:stretch>
        </p:blipFill>
        <p:spPr>
          <a:xfrm>
            <a:off x="6420075" y="3153836"/>
            <a:ext cx="2193251" cy="18412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id="117" name="Shape 117"/>
          <p:cNvPicPr preferRelativeResize="0"/>
          <p:nvPr/>
        </p:nvPicPr>
        <p:blipFill>
          <a:blip r:embed="rId3">
            <a:alphaModFix/>
          </a:blip>
          <a:stretch>
            <a:fillRect/>
          </a:stretch>
        </p:blipFill>
        <p:spPr>
          <a:xfrm>
            <a:off x="246625" y="99275"/>
            <a:ext cx="2381250" cy="2590800"/>
          </a:xfrm>
          <a:prstGeom prst="rect">
            <a:avLst/>
          </a:prstGeom>
          <a:noFill/>
          <a:ln>
            <a:noFill/>
          </a:ln>
        </p:spPr>
      </p:pic>
      <p:pic>
        <p:nvPicPr>
          <p:cNvPr id="118" name="Shape 118"/>
          <p:cNvPicPr preferRelativeResize="0"/>
          <p:nvPr/>
        </p:nvPicPr>
        <p:blipFill>
          <a:blip r:embed="rId4">
            <a:alphaModFix/>
          </a:blip>
          <a:stretch>
            <a:fillRect/>
          </a:stretch>
        </p:blipFill>
        <p:spPr>
          <a:xfrm>
            <a:off x="2743988" y="99275"/>
            <a:ext cx="2529114" cy="2590800"/>
          </a:xfrm>
          <a:prstGeom prst="rect">
            <a:avLst/>
          </a:prstGeom>
          <a:noFill/>
          <a:ln>
            <a:noFill/>
          </a:ln>
        </p:spPr>
      </p:pic>
      <p:pic>
        <p:nvPicPr>
          <p:cNvPr id="119" name="Shape 119"/>
          <p:cNvPicPr preferRelativeResize="0"/>
          <p:nvPr/>
        </p:nvPicPr>
        <p:blipFill>
          <a:blip r:embed="rId5">
            <a:alphaModFix/>
          </a:blip>
          <a:stretch>
            <a:fillRect/>
          </a:stretch>
        </p:blipFill>
        <p:spPr>
          <a:xfrm>
            <a:off x="246625" y="2806175"/>
            <a:ext cx="5062775" cy="2238051"/>
          </a:xfrm>
          <a:prstGeom prst="rect">
            <a:avLst/>
          </a:prstGeom>
          <a:noFill/>
          <a:ln>
            <a:noFill/>
          </a:ln>
        </p:spPr>
      </p:pic>
      <p:pic>
        <p:nvPicPr>
          <p:cNvPr id="120" name="Shape 120"/>
          <p:cNvPicPr preferRelativeResize="0"/>
          <p:nvPr/>
        </p:nvPicPr>
        <p:blipFill>
          <a:blip r:embed="rId6">
            <a:alphaModFix/>
          </a:blip>
          <a:stretch>
            <a:fillRect/>
          </a:stretch>
        </p:blipFill>
        <p:spPr>
          <a:xfrm>
            <a:off x="5389225" y="99275"/>
            <a:ext cx="3508160" cy="2430656"/>
          </a:xfrm>
          <a:prstGeom prst="rect">
            <a:avLst/>
          </a:prstGeom>
          <a:noFill/>
          <a:ln>
            <a:noFill/>
          </a:ln>
        </p:spPr>
      </p:pic>
      <p:pic>
        <p:nvPicPr>
          <p:cNvPr id="121" name="Shape 121"/>
          <p:cNvPicPr preferRelativeResize="0"/>
          <p:nvPr/>
        </p:nvPicPr>
        <p:blipFill>
          <a:blip r:embed="rId7">
            <a:alphaModFix/>
          </a:blip>
          <a:stretch>
            <a:fillRect/>
          </a:stretch>
        </p:blipFill>
        <p:spPr>
          <a:xfrm>
            <a:off x="5457310" y="2672911"/>
            <a:ext cx="3440071" cy="237131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TECHNOLOGY</a:t>
            </a:r>
            <a:endParaRPr b="1"/>
          </a:p>
        </p:txBody>
      </p:sp>
      <p:pic>
        <p:nvPicPr>
          <p:cNvPr descr="Image result for epson moverio 350" id="127" name="Shape 127"/>
          <p:cNvPicPr preferRelativeResize="0"/>
          <p:nvPr/>
        </p:nvPicPr>
        <p:blipFill>
          <a:blip r:embed="rId3">
            <a:alphaModFix/>
          </a:blip>
          <a:stretch>
            <a:fillRect/>
          </a:stretch>
        </p:blipFill>
        <p:spPr>
          <a:xfrm>
            <a:off x="382971" y="2630677"/>
            <a:ext cx="3225698" cy="1827897"/>
          </a:xfrm>
          <a:prstGeom prst="rect">
            <a:avLst/>
          </a:prstGeom>
          <a:noFill/>
          <a:ln>
            <a:noFill/>
          </a:ln>
        </p:spPr>
      </p:pic>
      <p:pic>
        <p:nvPicPr>
          <p:cNvPr descr="Image result for epson moverio 350" id="128" name="Shape 128"/>
          <p:cNvPicPr preferRelativeResize="0"/>
          <p:nvPr/>
        </p:nvPicPr>
        <p:blipFill>
          <a:blip r:embed="rId4">
            <a:alphaModFix/>
          </a:blip>
          <a:stretch>
            <a:fillRect/>
          </a:stretch>
        </p:blipFill>
        <p:spPr>
          <a:xfrm>
            <a:off x="4478400" y="241775"/>
            <a:ext cx="4353899" cy="4718875"/>
          </a:xfrm>
          <a:prstGeom prst="rect">
            <a:avLst/>
          </a:prstGeom>
          <a:noFill/>
          <a:ln>
            <a:noFill/>
          </a:ln>
        </p:spPr>
      </p:pic>
      <p:sp>
        <p:nvSpPr>
          <p:cNvPr id="129" name="Shape 129"/>
          <p:cNvSpPr txBox="1"/>
          <p:nvPr/>
        </p:nvSpPr>
        <p:spPr>
          <a:xfrm>
            <a:off x="313275" y="1130502"/>
            <a:ext cx="3365100" cy="240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EPSON MOVERIO</a:t>
            </a:r>
            <a:endParaRPr sz="2400">
              <a:solidFill>
                <a:srgbClr val="FFFFFF"/>
              </a:solidFill>
            </a:endParaRPr>
          </a:p>
          <a:p>
            <a:pPr indent="0" lvl="0" marL="0" rtl="0">
              <a:spcBef>
                <a:spcPts val="0"/>
              </a:spcBef>
              <a:spcAft>
                <a:spcPts val="0"/>
              </a:spcAft>
              <a:buNone/>
            </a:pPr>
            <a:r>
              <a:rPr lang="en" sz="2400">
                <a:solidFill>
                  <a:srgbClr val="FFFFFF"/>
                </a:solidFill>
              </a:rPr>
              <a:t>BT - 350</a:t>
            </a:r>
            <a:endParaRPr sz="24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DEVELOPMENT AND DESIGN TOOLS</a:t>
            </a:r>
            <a:endParaRPr b="1"/>
          </a:p>
        </p:txBody>
      </p:sp>
      <p:sp>
        <p:nvSpPr>
          <p:cNvPr id="135" name="Shape 1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F3F3F3"/>
              </a:buClr>
              <a:buSzPts val="1800"/>
              <a:buFont typeface="Arial"/>
              <a:buChar char="●"/>
            </a:pPr>
            <a:r>
              <a:rPr lang="en">
                <a:solidFill>
                  <a:srgbClr val="F3F3F3"/>
                </a:solidFill>
              </a:rPr>
              <a:t>Android SDK</a:t>
            </a:r>
            <a:endParaRPr>
              <a:solidFill>
                <a:srgbClr val="F3F3F3"/>
              </a:solidFill>
            </a:endParaRPr>
          </a:p>
          <a:p>
            <a:pPr indent="-342900" lvl="0" marL="457200" rtl="0">
              <a:spcBef>
                <a:spcPts val="0"/>
              </a:spcBef>
              <a:spcAft>
                <a:spcPts val="0"/>
              </a:spcAft>
              <a:buClr>
                <a:srgbClr val="F3F3F3"/>
              </a:buClr>
              <a:buSzPts val="1800"/>
              <a:buFont typeface="Arial"/>
              <a:buChar char="●"/>
            </a:pPr>
            <a:r>
              <a:rPr lang="en">
                <a:solidFill>
                  <a:srgbClr val="F3F3F3"/>
                </a:solidFill>
              </a:rPr>
              <a:t>Unity</a:t>
            </a:r>
            <a:endParaRPr>
              <a:solidFill>
                <a:srgbClr val="F3F3F3"/>
              </a:solidFill>
            </a:endParaRPr>
          </a:p>
          <a:p>
            <a:pPr indent="-342900" lvl="0" marL="457200" rtl="0">
              <a:spcBef>
                <a:spcPts val="0"/>
              </a:spcBef>
              <a:spcAft>
                <a:spcPts val="0"/>
              </a:spcAft>
              <a:buClr>
                <a:srgbClr val="F3F3F3"/>
              </a:buClr>
              <a:buSzPts val="1800"/>
              <a:buFont typeface="Arial"/>
              <a:buChar char="●"/>
            </a:pPr>
            <a:r>
              <a:rPr lang="en">
                <a:solidFill>
                  <a:srgbClr val="F3F3F3"/>
                </a:solidFill>
              </a:rPr>
              <a:t>Scripts written in C#</a:t>
            </a:r>
            <a:endParaRPr>
              <a:solidFill>
                <a:srgbClr val="F3F3F3"/>
              </a:solidFill>
            </a:endParaRPr>
          </a:p>
          <a:p>
            <a:pPr indent="-342900" lvl="0" marL="457200" rtl="0">
              <a:spcBef>
                <a:spcPts val="0"/>
              </a:spcBef>
              <a:spcAft>
                <a:spcPts val="0"/>
              </a:spcAft>
              <a:buClr>
                <a:srgbClr val="F3F3F3"/>
              </a:buClr>
              <a:buSzPts val="1800"/>
              <a:buFont typeface="Arial"/>
              <a:buChar char="●"/>
            </a:pPr>
            <a:r>
              <a:rPr lang="en">
                <a:solidFill>
                  <a:srgbClr val="F3F3F3"/>
                </a:solidFill>
              </a:rPr>
              <a:t>Autodesk Maya</a:t>
            </a:r>
            <a:endParaRPr>
              <a:solidFill>
                <a:srgbClr val="F3F3F3"/>
              </a:solidFill>
            </a:endParaRPr>
          </a:p>
          <a:p>
            <a:pPr indent="-342900" lvl="0" marL="457200" rtl="0">
              <a:spcBef>
                <a:spcPts val="0"/>
              </a:spcBef>
              <a:spcAft>
                <a:spcPts val="0"/>
              </a:spcAft>
              <a:buClr>
                <a:srgbClr val="F3F3F3"/>
              </a:buClr>
              <a:buSzPts val="1800"/>
              <a:buChar char="●"/>
            </a:pPr>
            <a:r>
              <a:rPr lang="en">
                <a:solidFill>
                  <a:srgbClr val="F3F3F3"/>
                </a:solidFill>
              </a:rPr>
              <a:t>Adobe Illustrator </a:t>
            </a:r>
            <a:endParaRPr>
              <a:solidFill>
                <a:srgbClr val="F3F3F3"/>
              </a:solidFill>
            </a:endParaRPr>
          </a:p>
          <a:p>
            <a:pPr indent="0" lvl="0" marL="0" rtl="0">
              <a:spcBef>
                <a:spcPts val="1600"/>
              </a:spcBef>
              <a:spcAft>
                <a:spcPts val="1600"/>
              </a:spcAft>
              <a:buNone/>
            </a:pPr>
            <a:r>
              <a:t/>
            </a:r>
            <a:endParaRPr/>
          </a:p>
        </p:txBody>
      </p:sp>
      <p:pic>
        <p:nvPicPr>
          <p:cNvPr descr="Image result for android sdk logo png transparent" id="136" name="Shape 136"/>
          <p:cNvPicPr preferRelativeResize="0"/>
          <p:nvPr/>
        </p:nvPicPr>
        <p:blipFill>
          <a:blip r:embed="rId3">
            <a:alphaModFix/>
          </a:blip>
          <a:stretch>
            <a:fillRect/>
          </a:stretch>
        </p:blipFill>
        <p:spPr>
          <a:xfrm>
            <a:off x="3099525" y="1206025"/>
            <a:ext cx="2698921" cy="1407075"/>
          </a:xfrm>
          <a:prstGeom prst="rect">
            <a:avLst/>
          </a:prstGeom>
          <a:noFill/>
          <a:ln>
            <a:noFill/>
          </a:ln>
        </p:spPr>
      </p:pic>
      <p:pic>
        <p:nvPicPr>
          <p:cNvPr descr="Image result for unity logo" id="137" name="Shape 137"/>
          <p:cNvPicPr preferRelativeResize="0"/>
          <p:nvPr/>
        </p:nvPicPr>
        <p:blipFill>
          <a:blip r:embed="rId4">
            <a:alphaModFix/>
          </a:blip>
          <a:stretch>
            <a:fillRect/>
          </a:stretch>
        </p:blipFill>
        <p:spPr>
          <a:xfrm>
            <a:off x="5882025" y="1273800"/>
            <a:ext cx="2498100" cy="1407075"/>
          </a:xfrm>
          <a:prstGeom prst="rect">
            <a:avLst/>
          </a:prstGeom>
          <a:noFill/>
          <a:ln>
            <a:noFill/>
          </a:ln>
        </p:spPr>
      </p:pic>
      <p:pic>
        <p:nvPicPr>
          <p:cNvPr descr="Image result for autodesk maya logo" id="138" name="Shape 138"/>
          <p:cNvPicPr preferRelativeResize="0"/>
          <p:nvPr/>
        </p:nvPicPr>
        <p:blipFill>
          <a:blip r:embed="rId5">
            <a:alphaModFix/>
          </a:blip>
          <a:stretch>
            <a:fillRect/>
          </a:stretch>
        </p:blipFill>
        <p:spPr>
          <a:xfrm>
            <a:off x="5981975" y="3319650"/>
            <a:ext cx="2755400" cy="939825"/>
          </a:xfrm>
          <a:prstGeom prst="rect">
            <a:avLst/>
          </a:prstGeom>
          <a:noFill/>
          <a:ln>
            <a:noFill/>
          </a:ln>
        </p:spPr>
      </p:pic>
      <p:pic>
        <p:nvPicPr>
          <p:cNvPr descr="Image result for c# logo transparent" id="139" name="Shape 139"/>
          <p:cNvPicPr preferRelativeResize="0"/>
          <p:nvPr/>
        </p:nvPicPr>
        <p:blipFill>
          <a:blip r:embed="rId6">
            <a:alphaModFix/>
          </a:blip>
          <a:stretch>
            <a:fillRect/>
          </a:stretch>
        </p:blipFill>
        <p:spPr>
          <a:xfrm>
            <a:off x="3806925" y="2886998"/>
            <a:ext cx="1742600" cy="1742600"/>
          </a:xfrm>
          <a:prstGeom prst="rect">
            <a:avLst/>
          </a:prstGeom>
          <a:noFill/>
          <a:ln>
            <a:noFill/>
          </a:ln>
        </p:spPr>
      </p:pic>
      <p:pic>
        <p:nvPicPr>
          <p:cNvPr descr="Image result for illustrator logo" id="140" name="Shape 140"/>
          <p:cNvPicPr preferRelativeResize="0"/>
          <p:nvPr/>
        </p:nvPicPr>
        <p:blipFill>
          <a:blip r:embed="rId7">
            <a:alphaModFix/>
          </a:blip>
          <a:stretch>
            <a:fillRect/>
          </a:stretch>
        </p:blipFill>
        <p:spPr>
          <a:xfrm>
            <a:off x="2091075" y="3086025"/>
            <a:ext cx="1374248" cy="1407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QUESTIONS</a:t>
            </a:r>
            <a:endParaRPr b="1"/>
          </a:p>
        </p:txBody>
      </p:sp>
      <p:sp>
        <p:nvSpPr>
          <p:cNvPr id="146" name="Shape 1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F3F3F3"/>
              </a:buClr>
              <a:buSzPts val="1800"/>
              <a:buFont typeface="Arial"/>
              <a:buChar char="●"/>
            </a:pPr>
            <a:r>
              <a:rPr lang="en">
                <a:solidFill>
                  <a:srgbClr val="F3F3F3"/>
                </a:solidFill>
              </a:rPr>
              <a:t>Perspective of Presentation? </a:t>
            </a:r>
            <a:endParaRPr>
              <a:solidFill>
                <a:srgbClr val="F3F3F3"/>
              </a:solidFill>
            </a:endParaRPr>
          </a:p>
          <a:p>
            <a:pPr indent="-342900" lvl="1" marL="914400" rtl="0">
              <a:spcBef>
                <a:spcPts val="0"/>
              </a:spcBef>
              <a:spcAft>
                <a:spcPts val="0"/>
              </a:spcAft>
              <a:buClr>
                <a:srgbClr val="F3F3F3"/>
              </a:buClr>
              <a:buSzPts val="1800"/>
              <a:buFont typeface="Arial"/>
              <a:buChar char="○"/>
            </a:pPr>
            <a:r>
              <a:rPr lang="en" sz="1800">
                <a:solidFill>
                  <a:srgbClr val="F3F3F3"/>
                </a:solidFill>
              </a:rPr>
              <a:t>Presenter will guide the class through the model </a:t>
            </a:r>
            <a:endParaRPr sz="1800">
              <a:solidFill>
                <a:srgbClr val="F3F3F3"/>
              </a:solidFill>
            </a:endParaRPr>
          </a:p>
          <a:p>
            <a:pPr indent="-342900" lvl="1" marL="914400" rtl="0">
              <a:spcBef>
                <a:spcPts val="0"/>
              </a:spcBef>
              <a:spcAft>
                <a:spcPts val="0"/>
              </a:spcAft>
              <a:buClr>
                <a:srgbClr val="F3F3F3"/>
              </a:buClr>
              <a:buSzPts val="1800"/>
              <a:buFont typeface="Average"/>
              <a:buChar char="○"/>
            </a:pPr>
            <a:r>
              <a:rPr lang="en" sz="1800">
                <a:solidFill>
                  <a:srgbClr val="F3F3F3"/>
                </a:solidFill>
              </a:rPr>
              <a:t>Audience can look at the model and interact with it to get more information</a:t>
            </a:r>
            <a:endParaRPr sz="1800">
              <a:solidFill>
                <a:srgbClr val="F3F3F3"/>
              </a:solidFill>
            </a:endParaRPr>
          </a:p>
          <a:p>
            <a:pPr indent="-342900" lvl="0" marL="457200" rtl="0">
              <a:spcBef>
                <a:spcPts val="0"/>
              </a:spcBef>
              <a:spcAft>
                <a:spcPts val="0"/>
              </a:spcAft>
              <a:buClr>
                <a:srgbClr val="F3F3F3"/>
              </a:buClr>
              <a:buSzPts val="1800"/>
              <a:buFont typeface="Arial"/>
              <a:buChar char="●"/>
            </a:pPr>
            <a:r>
              <a:rPr lang="en">
                <a:solidFill>
                  <a:srgbClr val="F3F3F3"/>
                </a:solidFill>
              </a:rPr>
              <a:t>Gestures/Interaction?</a:t>
            </a:r>
            <a:endParaRPr>
              <a:solidFill>
                <a:srgbClr val="F3F3F3"/>
              </a:solidFill>
            </a:endParaRPr>
          </a:p>
          <a:p>
            <a:pPr indent="-342900" lvl="1" marL="914400" rtl="0">
              <a:spcBef>
                <a:spcPts val="0"/>
              </a:spcBef>
              <a:spcAft>
                <a:spcPts val="0"/>
              </a:spcAft>
              <a:buClr>
                <a:srgbClr val="F3F3F3"/>
              </a:buClr>
              <a:buSzPts val="1800"/>
              <a:buFont typeface="Arial"/>
              <a:buChar char="○"/>
            </a:pPr>
            <a:r>
              <a:rPr lang="en" sz="1800">
                <a:solidFill>
                  <a:srgbClr val="F3F3F3"/>
                </a:solidFill>
              </a:rPr>
              <a:t>Touch interface like a phone screen with a cursor</a:t>
            </a:r>
            <a:endParaRPr sz="1800">
              <a:solidFill>
                <a:srgbClr val="F3F3F3"/>
              </a:solidFill>
            </a:endParaRPr>
          </a:p>
          <a:p>
            <a:pPr indent="-342900" lvl="0" marL="457200" rtl="0">
              <a:spcBef>
                <a:spcPts val="0"/>
              </a:spcBef>
              <a:spcAft>
                <a:spcPts val="0"/>
              </a:spcAft>
              <a:buClr>
                <a:srgbClr val="F3F3F3"/>
              </a:buClr>
              <a:buSzPts val="1800"/>
              <a:buFont typeface="Arial"/>
              <a:buChar char="●"/>
            </a:pPr>
            <a:r>
              <a:rPr lang="en">
                <a:solidFill>
                  <a:srgbClr val="F3F3F3"/>
                </a:solidFill>
              </a:rPr>
              <a:t>What will we see?</a:t>
            </a:r>
            <a:endParaRPr>
              <a:solidFill>
                <a:srgbClr val="F3F3F3"/>
              </a:solidFill>
            </a:endParaRPr>
          </a:p>
          <a:p>
            <a:pPr indent="-342900" lvl="1" marL="914400" rtl="0">
              <a:spcBef>
                <a:spcPts val="0"/>
              </a:spcBef>
              <a:spcAft>
                <a:spcPts val="0"/>
              </a:spcAft>
              <a:buClr>
                <a:srgbClr val="F3F3F3"/>
              </a:buClr>
              <a:buSzPts val="1800"/>
              <a:buFont typeface="Arial"/>
              <a:buChar char="○"/>
            </a:pPr>
            <a:r>
              <a:rPr lang="en" sz="1800">
                <a:solidFill>
                  <a:srgbClr val="F3F3F3"/>
                </a:solidFill>
              </a:rPr>
              <a:t>The model and information is static</a:t>
            </a:r>
            <a:endParaRPr sz="1800">
              <a:solidFill>
                <a:srgbClr val="F3F3F3"/>
              </a:solidFill>
            </a:endParaRPr>
          </a:p>
          <a:p>
            <a:pPr indent="-342900" lvl="1" marL="914400" rtl="0">
              <a:spcBef>
                <a:spcPts val="0"/>
              </a:spcBef>
              <a:spcAft>
                <a:spcPts val="0"/>
              </a:spcAft>
              <a:buClr>
                <a:srgbClr val="F3F3F3"/>
              </a:buClr>
              <a:buSzPts val="1800"/>
              <a:buFont typeface="Arial"/>
              <a:buChar char="○"/>
            </a:pPr>
            <a:r>
              <a:rPr lang="en" sz="1800">
                <a:solidFill>
                  <a:srgbClr val="F3F3F3"/>
                </a:solidFill>
              </a:rPr>
              <a:t>The viewer will be able to see the 3D model and the presenter at the same time</a:t>
            </a:r>
            <a:endParaRPr sz="1800">
              <a:solidFill>
                <a:srgbClr val="F3F3F3"/>
              </a:solidFill>
            </a:endParaRPr>
          </a:p>
          <a:p>
            <a:pPr indent="0" lvl="0" marL="0" rtl="0">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CHALLENGES &amp; LESSONS LEARNED</a:t>
            </a:r>
            <a:endParaRPr b="1"/>
          </a:p>
        </p:txBody>
      </p:sp>
      <p:sp>
        <p:nvSpPr>
          <p:cNvPr id="152" name="Shape 1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Char char="●"/>
            </a:pPr>
            <a:r>
              <a:rPr lang="en">
                <a:solidFill>
                  <a:srgbClr val="FFFFFF"/>
                </a:solidFill>
              </a:rPr>
              <a:t>The Moverio BT-350</a:t>
            </a:r>
            <a:endParaRPr>
              <a:solidFill>
                <a:srgbClr val="FFFFFF"/>
              </a:solidFill>
            </a:endParaRPr>
          </a:p>
          <a:p>
            <a:pPr indent="-317500" lvl="1" marL="914400" rtl="0">
              <a:spcBef>
                <a:spcPts val="0"/>
              </a:spcBef>
              <a:spcAft>
                <a:spcPts val="0"/>
              </a:spcAft>
              <a:buClr>
                <a:srgbClr val="FFFFFF"/>
              </a:buClr>
              <a:buSzPts val="1400"/>
              <a:buChar char="○"/>
            </a:pPr>
            <a:r>
              <a:rPr lang="en">
                <a:solidFill>
                  <a:srgbClr val="FFFFFF"/>
                </a:solidFill>
              </a:rPr>
              <a:t>Most support only applies to the BT-200 and BT-300</a:t>
            </a:r>
            <a:endParaRPr>
              <a:solidFill>
                <a:srgbClr val="FFFFFF"/>
              </a:solidFill>
            </a:endParaRPr>
          </a:p>
          <a:p>
            <a:pPr indent="-317500" lvl="1" marL="914400" rtl="0">
              <a:spcBef>
                <a:spcPts val="0"/>
              </a:spcBef>
              <a:spcAft>
                <a:spcPts val="0"/>
              </a:spcAft>
              <a:buClr>
                <a:srgbClr val="FFFFFF"/>
              </a:buClr>
              <a:buSzPts val="1400"/>
              <a:buChar char="○"/>
            </a:pPr>
            <a:r>
              <a:rPr lang="en">
                <a:solidFill>
                  <a:srgbClr val="FFFFFF"/>
                </a:solidFill>
              </a:rPr>
              <a:t>Very few of the technologies we originally wanted to use was compatible with the BT-350</a:t>
            </a:r>
            <a:endParaRPr>
              <a:solidFill>
                <a:srgbClr val="FFFFFF"/>
              </a:solidFill>
            </a:endParaRPr>
          </a:p>
          <a:p>
            <a:pPr indent="-317500" lvl="1" marL="914400" rtl="0">
              <a:spcBef>
                <a:spcPts val="0"/>
              </a:spcBef>
              <a:spcAft>
                <a:spcPts val="0"/>
              </a:spcAft>
              <a:buClr>
                <a:srgbClr val="FFFFFF"/>
              </a:buClr>
              <a:buSzPts val="1400"/>
              <a:buChar char="○"/>
            </a:pPr>
            <a:r>
              <a:rPr lang="en">
                <a:solidFill>
                  <a:srgbClr val="FFFFFF"/>
                </a:solidFill>
              </a:rPr>
              <a:t>Not as much screen space as we thought</a:t>
            </a:r>
            <a:endParaRPr>
              <a:solidFill>
                <a:srgbClr val="FFFFFF"/>
              </a:solidFill>
            </a:endParaRPr>
          </a:p>
          <a:p>
            <a:pPr indent="-342900" lvl="0" marL="457200" rtl="0">
              <a:spcBef>
                <a:spcPts val="0"/>
              </a:spcBef>
              <a:spcAft>
                <a:spcPts val="0"/>
              </a:spcAft>
              <a:buClr>
                <a:srgbClr val="FFFFFF"/>
              </a:buClr>
              <a:buSzPts val="1800"/>
              <a:buChar char="●"/>
            </a:pPr>
            <a:r>
              <a:rPr lang="en">
                <a:solidFill>
                  <a:srgbClr val="FFFFFF"/>
                </a:solidFill>
              </a:rPr>
              <a:t>AR Presentation doesn’t really exist yet</a:t>
            </a:r>
            <a:endParaRPr>
              <a:solidFill>
                <a:srgbClr val="FFFFFF"/>
              </a:solidFill>
            </a:endParaRPr>
          </a:p>
          <a:p>
            <a:pPr indent="-342900" lvl="0" marL="457200" rtl="0">
              <a:spcBef>
                <a:spcPts val="0"/>
              </a:spcBef>
              <a:spcAft>
                <a:spcPts val="0"/>
              </a:spcAft>
              <a:buClr>
                <a:srgbClr val="FFFFFF"/>
              </a:buClr>
              <a:buSzPts val="1800"/>
              <a:buChar char="●"/>
            </a:pPr>
            <a:r>
              <a:rPr lang="en">
                <a:solidFill>
                  <a:srgbClr val="FFFFFF"/>
                </a:solidFill>
              </a:rPr>
              <a:t>Narrowing our scope was challenging</a:t>
            </a:r>
            <a:endParaRPr>
              <a:solidFill>
                <a:srgbClr val="FFFFFF"/>
              </a:solidFill>
            </a:endParaRPr>
          </a:p>
          <a:p>
            <a:pPr indent="-317500" lvl="1" marL="914400" rtl="0">
              <a:spcBef>
                <a:spcPts val="0"/>
              </a:spcBef>
              <a:spcAft>
                <a:spcPts val="0"/>
              </a:spcAft>
              <a:buClr>
                <a:srgbClr val="FFFFFF"/>
              </a:buClr>
              <a:buSzPts val="1400"/>
              <a:buChar char="○"/>
            </a:pPr>
            <a:r>
              <a:rPr lang="en">
                <a:solidFill>
                  <a:srgbClr val="FFFFFF"/>
                </a:solidFill>
              </a:rPr>
              <a:t>We wanted to research the capabilities of an AR Presentation</a:t>
            </a:r>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IMPLEMENTED FEATURES</a:t>
            </a:r>
            <a:endParaRPr b="1"/>
          </a:p>
        </p:txBody>
      </p:sp>
      <p:sp>
        <p:nvSpPr>
          <p:cNvPr id="158" name="Shape 158"/>
          <p:cNvSpPr txBox="1"/>
          <p:nvPr>
            <p:ph idx="1" type="body"/>
          </p:nvPr>
        </p:nvSpPr>
        <p:spPr>
          <a:xfrm>
            <a:off x="311700" y="1442300"/>
            <a:ext cx="4122000" cy="3416400"/>
          </a:xfrm>
          <a:prstGeom prst="rect">
            <a:avLst/>
          </a:prstGeom>
        </p:spPr>
        <p:txBody>
          <a:bodyPr anchorCtr="0" anchor="t" bIns="91425" lIns="91425" spcFirstLastPara="1" rIns="91425" wrap="square" tIns="91425">
            <a:noAutofit/>
          </a:bodyPr>
          <a:lstStyle/>
          <a:p>
            <a:pPr indent="-323850" lvl="0" marL="457200" rtl="0">
              <a:spcBef>
                <a:spcPts val="0"/>
              </a:spcBef>
              <a:spcAft>
                <a:spcPts val="0"/>
              </a:spcAft>
              <a:buClr>
                <a:srgbClr val="FFFFFF"/>
              </a:buClr>
              <a:buSzPts val="1500"/>
              <a:buChar char="●"/>
            </a:pPr>
            <a:r>
              <a:rPr lang="en" sz="1500">
                <a:solidFill>
                  <a:srgbClr val="FFFFFF"/>
                </a:solidFill>
              </a:rPr>
              <a:t>Navigation wheel</a:t>
            </a:r>
            <a:r>
              <a:rPr lang="en" sz="1500">
                <a:solidFill>
                  <a:srgbClr val="FFFFFF"/>
                </a:solidFill>
              </a:rPr>
              <a:t> (slide organization)</a:t>
            </a:r>
            <a:endParaRPr sz="1500">
              <a:solidFill>
                <a:srgbClr val="FFFFFF"/>
              </a:solidFill>
            </a:endParaRPr>
          </a:p>
          <a:p>
            <a:pPr indent="-323850" lvl="1" marL="914400" rtl="0">
              <a:spcBef>
                <a:spcPts val="0"/>
              </a:spcBef>
              <a:spcAft>
                <a:spcPts val="0"/>
              </a:spcAft>
              <a:buClr>
                <a:srgbClr val="FFFFFF"/>
              </a:buClr>
              <a:buSzPts val="1500"/>
              <a:buChar char="○"/>
            </a:pPr>
            <a:r>
              <a:rPr lang="en" sz="1500">
                <a:solidFill>
                  <a:srgbClr val="FFFFFF"/>
                </a:solidFill>
              </a:rPr>
              <a:t>Users can push any button and it will go to the top of the wheel</a:t>
            </a:r>
            <a:endParaRPr sz="1500">
              <a:solidFill>
                <a:srgbClr val="FFFFFF"/>
              </a:solidFill>
            </a:endParaRPr>
          </a:p>
          <a:p>
            <a:pPr indent="-323850" lvl="0" marL="457200" rtl="0">
              <a:spcBef>
                <a:spcPts val="0"/>
              </a:spcBef>
              <a:spcAft>
                <a:spcPts val="0"/>
              </a:spcAft>
              <a:buClr>
                <a:srgbClr val="FFFFFF"/>
              </a:buClr>
              <a:buSzPts val="1500"/>
              <a:buChar char="●"/>
            </a:pPr>
            <a:r>
              <a:rPr lang="en" sz="1500">
                <a:solidFill>
                  <a:srgbClr val="FFFFFF"/>
                </a:solidFill>
              </a:rPr>
              <a:t>Collapsible information</a:t>
            </a:r>
            <a:r>
              <a:rPr lang="en" sz="1500">
                <a:solidFill>
                  <a:srgbClr val="FFFFFF"/>
                </a:solidFill>
              </a:rPr>
              <a:t> (interactive learning)</a:t>
            </a:r>
            <a:endParaRPr sz="1500">
              <a:solidFill>
                <a:srgbClr val="FFFFFF"/>
              </a:solidFill>
            </a:endParaRPr>
          </a:p>
          <a:p>
            <a:pPr indent="-323850" lvl="1" marL="914400" rtl="0">
              <a:spcBef>
                <a:spcPts val="0"/>
              </a:spcBef>
              <a:spcAft>
                <a:spcPts val="0"/>
              </a:spcAft>
              <a:buClr>
                <a:srgbClr val="FFFFFF"/>
              </a:buClr>
              <a:buSzPts val="1500"/>
              <a:buChar char="○"/>
            </a:pPr>
            <a:r>
              <a:rPr lang="en" sz="1500">
                <a:solidFill>
                  <a:srgbClr val="FFFFFF"/>
                </a:solidFill>
              </a:rPr>
              <a:t>Users can view information about each organelle in the cell</a:t>
            </a:r>
            <a:endParaRPr sz="1500">
              <a:solidFill>
                <a:srgbClr val="FFFFFF"/>
              </a:solidFill>
            </a:endParaRPr>
          </a:p>
          <a:p>
            <a:pPr indent="-323850" lvl="1" marL="914400" rtl="0">
              <a:spcBef>
                <a:spcPts val="0"/>
              </a:spcBef>
              <a:spcAft>
                <a:spcPts val="0"/>
              </a:spcAft>
              <a:buClr>
                <a:srgbClr val="FFFFFF"/>
              </a:buClr>
              <a:buSzPts val="1500"/>
              <a:buChar char="○"/>
            </a:pPr>
            <a:r>
              <a:rPr lang="en" sz="1500">
                <a:solidFill>
                  <a:srgbClr val="FFFFFF"/>
                </a:solidFill>
              </a:rPr>
              <a:t>Users can go as in depth as they want (different levels of complexity)</a:t>
            </a:r>
            <a:endParaRPr sz="1500">
              <a:solidFill>
                <a:srgbClr val="FFFFFF"/>
              </a:solidFill>
            </a:endParaRPr>
          </a:p>
          <a:p>
            <a:pPr indent="-323850" lvl="1" marL="914400" rtl="0">
              <a:spcBef>
                <a:spcPts val="0"/>
              </a:spcBef>
              <a:spcAft>
                <a:spcPts val="0"/>
              </a:spcAft>
              <a:buClr>
                <a:srgbClr val="FFFFFF"/>
              </a:buClr>
              <a:buSzPts val="1500"/>
              <a:buChar char="○"/>
            </a:pPr>
            <a:r>
              <a:rPr lang="en" sz="1500">
                <a:solidFill>
                  <a:srgbClr val="FFFFFF"/>
                </a:solidFill>
              </a:rPr>
              <a:t>Selected organelle in the 3D model will grow and shrink (like a </a:t>
            </a:r>
            <a:r>
              <a:rPr lang="en" sz="1500">
                <a:solidFill>
                  <a:srgbClr val="FFFFFF"/>
                </a:solidFill>
              </a:rPr>
              <a:t>heartbeat</a:t>
            </a:r>
            <a:r>
              <a:rPr lang="en" sz="1500">
                <a:solidFill>
                  <a:srgbClr val="FFFFFF"/>
                </a:solidFill>
              </a:rPr>
              <a:t>)</a:t>
            </a:r>
            <a:endParaRPr sz="1500">
              <a:solidFill>
                <a:srgbClr val="FFFFFF"/>
              </a:solidFill>
            </a:endParaRPr>
          </a:p>
        </p:txBody>
      </p:sp>
      <p:pic>
        <p:nvPicPr>
          <p:cNvPr id="159" name="Shape 159"/>
          <p:cNvPicPr preferRelativeResize="0"/>
          <p:nvPr/>
        </p:nvPicPr>
        <p:blipFill>
          <a:blip r:embed="rId3">
            <a:alphaModFix/>
          </a:blip>
          <a:stretch>
            <a:fillRect/>
          </a:stretch>
        </p:blipFill>
        <p:spPr>
          <a:xfrm>
            <a:off x="4556225" y="1228675"/>
            <a:ext cx="4276077" cy="1738803"/>
          </a:xfrm>
          <a:prstGeom prst="rect">
            <a:avLst/>
          </a:prstGeom>
          <a:noFill/>
          <a:ln>
            <a:noFill/>
          </a:ln>
        </p:spPr>
      </p:pic>
      <p:pic>
        <p:nvPicPr>
          <p:cNvPr id="160" name="Shape 160"/>
          <p:cNvPicPr preferRelativeResize="0"/>
          <p:nvPr/>
        </p:nvPicPr>
        <p:blipFill rotWithShape="1">
          <a:blip r:embed="rId4">
            <a:alphaModFix/>
          </a:blip>
          <a:srcRect b="0" l="49" r="49" t="0"/>
          <a:stretch/>
        </p:blipFill>
        <p:spPr>
          <a:xfrm>
            <a:off x="4556225" y="3119875"/>
            <a:ext cx="4276077" cy="17388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FUTURE WORK</a:t>
            </a:r>
            <a:endParaRPr b="1"/>
          </a:p>
        </p:txBody>
      </p:sp>
      <p:sp>
        <p:nvSpPr>
          <p:cNvPr id="166" name="Shape 1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Char char="●"/>
            </a:pPr>
            <a:r>
              <a:rPr lang="en">
                <a:solidFill>
                  <a:srgbClr val="FFFFFF"/>
                </a:solidFill>
              </a:rPr>
              <a:t>Loading other AR Presentations into the app</a:t>
            </a:r>
            <a:endParaRPr>
              <a:solidFill>
                <a:srgbClr val="FFFFFF"/>
              </a:solidFill>
            </a:endParaRPr>
          </a:p>
          <a:p>
            <a:pPr indent="-342900" lvl="0" marL="457200" rtl="0">
              <a:spcBef>
                <a:spcPts val="0"/>
              </a:spcBef>
              <a:spcAft>
                <a:spcPts val="0"/>
              </a:spcAft>
              <a:buClr>
                <a:srgbClr val="FFFFFF"/>
              </a:buClr>
              <a:buSzPts val="1800"/>
              <a:buChar char="●"/>
            </a:pPr>
            <a:r>
              <a:rPr lang="en">
                <a:solidFill>
                  <a:srgbClr val="FFFFFF"/>
                </a:solidFill>
              </a:rPr>
              <a:t>Gestures (Augmenta)</a:t>
            </a:r>
            <a:endParaRPr>
              <a:solidFill>
                <a:srgbClr val="FFFFFF"/>
              </a:solidFill>
            </a:endParaRPr>
          </a:p>
          <a:p>
            <a:pPr indent="-342900" lvl="0" marL="457200" rtl="0">
              <a:spcBef>
                <a:spcPts val="0"/>
              </a:spcBef>
              <a:spcAft>
                <a:spcPts val="0"/>
              </a:spcAft>
              <a:buClr>
                <a:srgbClr val="FFFFFF"/>
              </a:buClr>
              <a:buSzPts val="1800"/>
              <a:buChar char="●"/>
            </a:pPr>
            <a:r>
              <a:rPr lang="en">
                <a:solidFill>
                  <a:srgbClr val="FFFFFF"/>
                </a:solidFill>
              </a:rPr>
              <a:t>Multi-user interactions</a:t>
            </a:r>
            <a:endParaRPr>
              <a:solidFill>
                <a:srgbClr val="FFFFFF"/>
              </a:solidFill>
            </a:endParaRPr>
          </a:p>
          <a:p>
            <a:pPr indent="-342900" lvl="0" marL="457200" rtl="0">
              <a:spcBef>
                <a:spcPts val="0"/>
              </a:spcBef>
              <a:spcAft>
                <a:spcPts val="0"/>
              </a:spcAft>
              <a:buClr>
                <a:srgbClr val="FFFFFF"/>
              </a:buClr>
              <a:buSzPts val="1800"/>
              <a:buChar char="●"/>
            </a:pPr>
            <a:r>
              <a:rPr lang="en">
                <a:solidFill>
                  <a:srgbClr val="FFFFFF"/>
                </a:solidFill>
              </a:rPr>
              <a:t>Fixing wheel animation</a:t>
            </a:r>
            <a:endParaRPr>
              <a:solidFill>
                <a:srgbClr val="FFFFFF"/>
              </a:solidFill>
            </a:endParaRPr>
          </a:p>
          <a:p>
            <a:pPr indent="-342900" lvl="0" marL="457200">
              <a:spcBef>
                <a:spcPts val="0"/>
              </a:spcBef>
              <a:spcAft>
                <a:spcPts val="0"/>
              </a:spcAft>
              <a:buClr>
                <a:srgbClr val="FFFFFF"/>
              </a:buClr>
              <a:buSzPts val="1800"/>
              <a:buChar char="●"/>
            </a:pPr>
            <a:r>
              <a:rPr lang="en">
                <a:solidFill>
                  <a:srgbClr val="FFFFFF"/>
                </a:solidFill>
              </a:rPr>
              <a:t>Zooming in/out</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pic>
        <p:nvPicPr>
          <p:cNvPr id="171" name="Shape 171"/>
          <p:cNvPicPr preferRelativeResize="0"/>
          <p:nvPr/>
        </p:nvPicPr>
        <p:blipFill>
          <a:blip r:embed="rId3">
            <a:alphaModFix/>
          </a:blip>
          <a:stretch>
            <a:fillRect/>
          </a:stretch>
        </p:blipFill>
        <p:spPr>
          <a:xfrm>
            <a:off x="746275" y="96725"/>
            <a:ext cx="1817585" cy="2423447"/>
          </a:xfrm>
          <a:prstGeom prst="rect">
            <a:avLst/>
          </a:prstGeom>
          <a:noFill/>
          <a:ln>
            <a:noFill/>
          </a:ln>
        </p:spPr>
      </p:pic>
      <p:pic>
        <p:nvPicPr>
          <p:cNvPr id="172" name="Shape 172"/>
          <p:cNvPicPr preferRelativeResize="0"/>
          <p:nvPr/>
        </p:nvPicPr>
        <p:blipFill>
          <a:blip r:embed="rId4">
            <a:alphaModFix/>
          </a:blip>
          <a:stretch>
            <a:fillRect/>
          </a:stretch>
        </p:blipFill>
        <p:spPr>
          <a:xfrm>
            <a:off x="2640190" y="96725"/>
            <a:ext cx="1817585" cy="2423447"/>
          </a:xfrm>
          <a:prstGeom prst="rect">
            <a:avLst/>
          </a:prstGeom>
          <a:noFill/>
          <a:ln>
            <a:noFill/>
          </a:ln>
        </p:spPr>
      </p:pic>
      <p:pic>
        <p:nvPicPr>
          <p:cNvPr id="173" name="Shape 173"/>
          <p:cNvPicPr preferRelativeResize="0"/>
          <p:nvPr/>
        </p:nvPicPr>
        <p:blipFill>
          <a:blip r:embed="rId5">
            <a:alphaModFix/>
          </a:blip>
          <a:stretch>
            <a:fillRect/>
          </a:stretch>
        </p:blipFill>
        <p:spPr>
          <a:xfrm>
            <a:off x="4610175" y="96725"/>
            <a:ext cx="1817575" cy="2423434"/>
          </a:xfrm>
          <a:prstGeom prst="rect">
            <a:avLst/>
          </a:prstGeom>
          <a:noFill/>
          <a:ln>
            <a:noFill/>
          </a:ln>
        </p:spPr>
      </p:pic>
      <p:pic>
        <p:nvPicPr>
          <p:cNvPr id="174" name="Shape 174"/>
          <p:cNvPicPr preferRelativeResize="0"/>
          <p:nvPr/>
        </p:nvPicPr>
        <p:blipFill>
          <a:blip r:embed="rId6">
            <a:alphaModFix/>
          </a:blip>
          <a:stretch>
            <a:fillRect/>
          </a:stretch>
        </p:blipFill>
        <p:spPr>
          <a:xfrm>
            <a:off x="6580150" y="96738"/>
            <a:ext cx="1817573" cy="2423430"/>
          </a:xfrm>
          <a:prstGeom prst="rect">
            <a:avLst/>
          </a:prstGeom>
          <a:noFill/>
          <a:ln>
            <a:noFill/>
          </a:ln>
        </p:spPr>
      </p:pic>
      <p:pic>
        <p:nvPicPr>
          <p:cNvPr id="175" name="Shape 175"/>
          <p:cNvPicPr preferRelativeResize="0"/>
          <p:nvPr/>
        </p:nvPicPr>
        <p:blipFill>
          <a:blip r:embed="rId7">
            <a:alphaModFix/>
          </a:blip>
          <a:stretch>
            <a:fillRect/>
          </a:stretch>
        </p:blipFill>
        <p:spPr>
          <a:xfrm>
            <a:off x="746275" y="2623325"/>
            <a:ext cx="1817575" cy="2423443"/>
          </a:xfrm>
          <a:prstGeom prst="rect">
            <a:avLst/>
          </a:prstGeom>
          <a:noFill/>
          <a:ln>
            <a:noFill/>
          </a:ln>
        </p:spPr>
      </p:pic>
      <p:pic>
        <p:nvPicPr>
          <p:cNvPr id="176" name="Shape 176"/>
          <p:cNvPicPr preferRelativeResize="0"/>
          <p:nvPr/>
        </p:nvPicPr>
        <p:blipFill>
          <a:blip r:embed="rId8">
            <a:alphaModFix/>
          </a:blip>
          <a:stretch>
            <a:fillRect/>
          </a:stretch>
        </p:blipFill>
        <p:spPr>
          <a:xfrm>
            <a:off x="6580150" y="2623363"/>
            <a:ext cx="1817573" cy="2423406"/>
          </a:xfrm>
          <a:prstGeom prst="rect">
            <a:avLst/>
          </a:prstGeom>
          <a:noFill/>
          <a:ln>
            <a:noFill/>
          </a:ln>
        </p:spPr>
      </p:pic>
      <p:pic>
        <p:nvPicPr>
          <p:cNvPr id="177" name="Shape 177"/>
          <p:cNvPicPr preferRelativeResize="0"/>
          <p:nvPr/>
        </p:nvPicPr>
        <p:blipFill>
          <a:blip r:embed="rId9">
            <a:alphaModFix/>
          </a:blip>
          <a:stretch>
            <a:fillRect/>
          </a:stretch>
        </p:blipFill>
        <p:spPr>
          <a:xfrm>
            <a:off x="4610175" y="2623324"/>
            <a:ext cx="1817573" cy="2423438"/>
          </a:xfrm>
          <a:prstGeom prst="rect">
            <a:avLst/>
          </a:prstGeom>
          <a:noFill/>
          <a:ln>
            <a:noFill/>
          </a:ln>
        </p:spPr>
      </p:pic>
      <p:pic>
        <p:nvPicPr>
          <p:cNvPr id="178" name="Shape 178"/>
          <p:cNvPicPr preferRelativeResize="0"/>
          <p:nvPr/>
        </p:nvPicPr>
        <p:blipFill>
          <a:blip r:embed="rId10">
            <a:alphaModFix/>
          </a:blip>
          <a:stretch>
            <a:fillRect/>
          </a:stretch>
        </p:blipFill>
        <p:spPr>
          <a:xfrm>
            <a:off x="2678225" y="2623325"/>
            <a:ext cx="1817573" cy="242344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3014257" y="196150"/>
            <a:ext cx="1752462" cy="2336600"/>
          </a:xfrm>
          <a:prstGeom prst="rect">
            <a:avLst/>
          </a:prstGeom>
          <a:noFill/>
          <a:ln>
            <a:noFill/>
          </a:ln>
        </p:spPr>
      </p:pic>
      <p:pic>
        <p:nvPicPr>
          <p:cNvPr id="184" name="Shape 184"/>
          <p:cNvPicPr preferRelativeResize="0"/>
          <p:nvPr/>
        </p:nvPicPr>
        <p:blipFill>
          <a:blip r:embed="rId4">
            <a:alphaModFix/>
          </a:blip>
          <a:stretch>
            <a:fillRect/>
          </a:stretch>
        </p:blipFill>
        <p:spPr>
          <a:xfrm>
            <a:off x="1134482" y="196150"/>
            <a:ext cx="1752462" cy="2336600"/>
          </a:xfrm>
          <a:prstGeom prst="rect">
            <a:avLst/>
          </a:prstGeom>
          <a:noFill/>
          <a:ln>
            <a:noFill/>
          </a:ln>
        </p:spPr>
      </p:pic>
      <p:pic>
        <p:nvPicPr>
          <p:cNvPr id="185" name="Shape 185"/>
          <p:cNvPicPr preferRelativeResize="0"/>
          <p:nvPr/>
        </p:nvPicPr>
        <p:blipFill>
          <a:blip r:embed="rId5">
            <a:alphaModFix/>
          </a:blip>
          <a:stretch>
            <a:fillRect/>
          </a:stretch>
        </p:blipFill>
        <p:spPr>
          <a:xfrm>
            <a:off x="4894039" y="196150"/>
            <a:ext cx="3115478" cy="2336604"/>
          </a:xfrm>
          <a:prstGeom prst="rect">
            <a:avLst/>
          </a:prstGeom>
          <a:noFill/>
          <a:ln>
            <a:noFill/>
          </a:ln>
        </p:spPr>
      </p:pic>
      <p:pic>
        <p:nvPicPr>
          <p:cNvPr id="186" name="Shape 186"/>
          <p:cNvPicPr preferRelativeResize="0"/>
          <p:nvPr/>
        </p:nvPicPr>
        <p:blipFill>
          <a:blip r:embed="rId6">
            <a:alphaModFix/>
          </a:blip>
          <a:stretch>
            <a:fillRect/>
          </a:stretch>
        </p:blipFill>
        <p:spPr>
          <a:xfrm>
            <a:off x="1134475" y="2652367"/>
            <a:ext cx="1752462" cy="2336632"/>
          </a:xfrm>
          <a:prstGeom prst="rect">
            <a:avLst/>
          </a:prstGeom>
          <a:noFill/>
          <a:ln>
            <a:noFill/>
          </a:ln>
        </p:spPr>
      </p:pic>
      <p:pic>
        <p:nvPicPr>
          <p:cNvPr id="187" name="Shape 187"/>
          <p:cNvPicPr preferRelativeResize="0"/>
          <p:nvPr/>
        </p:nvPicPr>
        <p:blipFill>
          <a:blip r:embed="rId7">
            <a:alphaModFix/>
          </a:blip>
          <a:stretch>
            <a:fillRect/>
          </a:stretch>
        </p:blipFill>
        <p:spPr>
          <a:xfrm>
            <a:off x="3014256" y="2652362"/>
            <a:ext cx="1752462" cy="2336632"/>
          </a:xfrm>
          <a:prstGeom prst="rect">
            <a:avLst/>
          </a:prstGeom>
          <a:noFill/>
          <a:ln>
            <a:noFill/>
          </a:ln>
        </p:spPr>
      </p:pic>
      <p:pic>
        <p:nvPicPr>
          <p:cNvPr id="188" name="Shape 188"/>
          <p:cNvPicPr preferRelativeResize="0"/>
          <p:nvPr/>
        </p:nvPicPr>
        <p:blipFill>
          <a:blip r:embed="rId8">
            <a:alphaModFix/>
          </a:blip>
          <a:stretch>
            <a:fillRect/>
          </a:stretch>
        </p:blipFill>
        <p:spPr>
          <a:xfrm>
            <a:off x="4894039" y="2652367"/>
            <a:ext cx="3115488" cy="23366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Shape 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Agenda:	</a:t>
            </a:r>
            <a:endParaRPr/>
          </a:p>
        </p:txBody>
      </p:sp>
      <p:sp>
        <p:nvSpPr>
          <p:cNvPr id="62" name="Shape 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Approach</a:t>
            </a:r>
            <a:endParaRPr/>
          </a:p>
          <a:p>
            <a:pPr indent="-342900" lvl="0" marL="457200" rtl="0">
              <a:spcBef>
                <a:spcPts val="0"/>
              </a:spcBef>
              <a:spcAft>
                <a:spcPts val="0"/>
              </a:spcAft>
              <a:buSzPts val="1800"/>
              <a:buChar char="●"/>
            </a:pPr>
            <a:r>
              <a:rPr lang="en"/>
              <a:t>Design</a:t>
            </a:r>
            <a:endParaRPr/>
          </a:p>
          <a:p>
            <a:pPr indent="-342900" lvl="0" marL="457200" rtl="0">
              <a:spcBef>
                <a:spcPts val="0"/>
              </a:spcBef>
              <a:spcAft>
                <a:spcPts val="0"/>
              </a:spcAft>
              <a:buSzPts val="1800"/>
              <a:buChar char="●"/>
            </a:pPr>
            <a:r>
              <a:rPr lang="en"/>
              <a:t>Technology - Epson 350</a:t>
            </a:r>
            <a:endParaRPr/>
          </a:p>
          <a:p>
            <a:pPr indent="-342900" lvl="0" marL="457200" rtl="0">
              <a:spcBef>
                <a:spcPts val="0"/>
              </a:spcBef>
              <a:spcAft>
                <a:spcPts val="0"/>
              </a:spcAft>
              <a:buSzPts val="1800"/>
              <a:buChar char="●"/>
            </a:pPr>
            <a:r>
              <a:rPr lang="en"/>
              <a:t>Questions we needed to answer</a:t>
            </a:r>
            <a:endParaRPr/>
          </a:p>
          <a:p>
            <a:pPr indent="-342900" lvl="0" marL="457200" rtl="0">
              <a:spcBef>
                <a:spcPts val="0"/>
              </a:spcBef>
              <a:spcAft>
                <a:spcPts val="0"/>
              </a:spcAft>
              <a:buSzPts val="1800"/>
              <a:buChar char="●"/>
            </a:pPr>
            <a:r>
              <a:rPr lang="en"/>
              <a:t>Challenges Faced and Lessons Learned</a:t>
            </a:r>
            <a:endParaRPr/>
          </a:p>
          <a:p>
            <a:pPr indent="-342900" lvl="0" marL="457200" rtl="0">
              <a:spcBef>
                <a:spcPts val="0"/>
              </a:spcBef>
              <a:spcAft>
                <a:spcPts val="0"/>
              </a:spcAft>
              <a:buSzPts val="1800"/>
              <a:buChar char="●"/>
            </a:pPr>
            <a:r>
              <a:rPr lang="en"/>
              <a:t>Tools</a:t>
            </a:r>
            <a:endParaRPr/>
          </a:p>
          <a:p>
            <a:pPr indent="-342900" lvl="0" marL="457200" rtl="0">
              <a:spcBef>
                <a:spcPts val="0"/>
              </a:spcBef>
              <a:spcAft>
                <a:spcPts val="0"/>
              </a:spcAft>
              <a:buSzPts val="1800"/>
              <a:buChar char="●"/>
            </a:pPr>
            <a:r>
              <a:rPr lang="en"/>
              <a:t>Implementation</a:t>
            </a:r>
            <a:endParaRPr/>
          </a:p>
          <a:p>
            <a:pPr indent="-342900" lvl="0" marL="457200" rtl="0">
              <a:spcBef>
                <a:spcPts val="0"/>
              </a:spcBef>
              <a:spcAft>
                <a:spcPts val="0"/>
              </a:spcAft>
              <a:buSzPts val="1800"/>
              <a:buChar char="●"/>
            </a:pPr>
            <a:r>
              <a:rPr lang="en"/>
              <a:t>Future Work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Shape 193"/>
          <p:cNvPicPr preferRelativeResize="0"/>
          <p:nvPr/>
        </p:nvPicPr>
        <p:blipFill>
          <a:blip r:embed="rId3">
            <a:alphaModFix/>
          </a:blip>
          <a:stretch>
            <a:fillRect/>
          </a:stretch>
        </p:blipFill>
        <p:spPr>
          <a:xfrm>
            <a:off x="1351763" y="152400"/>
            <a:ext cx="6440472" cy="4838696"/>
          </a:xfrm>
          <a:prstGeom prst="rect">
            <a:avLst/>
          </a:prstGeom>
          <a:noFill/>
          <a:ln>
            <a:noFill/>
          </a:ln>
        </p:spPr>
      </p:pic>
      <p:sp>
        <p:nvSpPr>
          <p:cNvPr id="194" name="Shape 194"/>
          <p:cNvSpPr txBox="1"/>
          <p:nvPr/>
        </p:nvSpPr>
        <p:spPr>
          <a:xfrm>
            <a:off x="1434700" y="152400"/>
            <a:ext cx="2472600" cy="717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3600"/>
              <a:t>WE DID IT</a:t>
            </a:r>
            <a:endParaRPr b="1" sz="3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SOURCES</a:t>
            </a:r>
            <a:endParaRPr b="1"/>
          </a:p>
        </p:txBody>
      </p:sp>
      <p:sp>
        <p:nvSpPr>
          <p:cNvPr id="200" name="Shape 2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3"/>
              </a:rPr>
              <a:t>http://www.softschools.com/science/biology/the_function_of_microfilaments/</a:t>
            </a:r>
            <a:endParaRPr/>
          </a:p>
          <a:p>
            <a:pPr indent="0" lvl="0" marL="0">
              <a:spcBef>
                <a:spcPts val="1600"/>
              </a:spcBef>
              <a:spcAft>
                <a:spcPts val="0"/>
              </a:spcAft>
              <a:buNone/>
            </a:pPr>
            <a:r>
              <a:rPr lang="en" u="sng">
                <a:solidFill>
                  <a:schemeClr val="hlink"/>
                </a:solidFill>
                <a:hlinkClick r:id="rId4"/>
              </a:rPr>
              <a:t>http://www.enchantedlearning.com/subjects/animals/cell/</a:t>
            </a:r>
            <a:endParaRPr/>
          </a:p>
          <a:p>
            <a:pPr indent="0" lvl="0" marL="0">
              <a:spcBef>
                <a:spcPts val="1600"/>
              </a:spcBef>
              <a:spcAft>
                <a:spcPts val="0"/>
              </a:spcAft>
              <a:buNone/>
            </a:pPr>
            <a:r>
              <a:rPr lang="en" u="sng">
                <a:solidFill>
                  <a:schemeClr val="hlink"/>
                </a:solidFill>
                <a:hlinkClick r:id="rId5"/>
              </a:rPr>
              <a:t>https://www.nature.com/scitable/definition/cytoplasm-280</a:t>
            </a:r>
            <a:endParaRPr/>
          </a:p>
          <a:p>
            <a:pPr indent="0" lvl="0" marL="0">
              <a:spcBef>
                <a:spcPts val="1600"/>
              </a:spcBef>
              <a:spcAft>
                <a:spcPts val="0"/>
              </a:spcAft>
              <a:buNone/>
            </a:pPr>
            <a:r>
              <a:rPr lang="en" u="sng">
                <a:solidFill>
                  <a:schemeClr val="hlink"/>
                </a:solidFill>
                <a:hlinkClick r:id="rId6"/>
              </a:rPr>
              <a:t>http://bscb.org/learning-resources/softcell-e-learning/centriole/</a:t>
            </a:r>
            <a:endParaRPr/>
          </a:p>
          <a:p>
            <a:pPr indent="0" lvl="0" marL="0">
              <a:spcBef>
                <a:spcPts val="1600"/>
              </a:spcBef>
              <a:spcAft>
                <a:spcPts val="0"/>
              </a:spcAft>
              <a:buNone/>
            </a:pPr>
            <a:r>
              <a:rPr lang="en" u="sng">
                <a:solidFill>
                  <a:schemeClr val="hlink"/>
                </a:solidFill>
                <a:hlinkClick r:id="rId7"/>
              </a:rPr>
              <a:t>https://biologydictionary.net/vacuole/</a:t>
            </a:r>
            <a:endParaRPr/>
          </a:p>
          <a:p>
            <a:pPr indent="0" lvl="0" marL="0">
              <a:spcBef>
                <a:spcPts val="1600"/>
              </a:spcBef>
              <a:spcAft>
                <a:spcPts val="0"/>
              </a:spcAft>
              <a:buNone/>
            </a:pPr>
            <a:r>
              <a:rPr lang="en" u="sng">
                <a:solidFill>
                  <a:schemeClr val="hlink"/>
                </a:solidFill>
                <a:hlinkClick r:id="rId8"/>
              </a:rPr>
              <a:t>https://www.nature.com/scitable/definition/chromatin-182</a:t>
            </a:r>
            <a:endParaRPr/>
          </a:p>
          <a:p>
            <a:pPr indent="0" lvl="0" marL="0">
              <a:spcBef>
                <a:spcPts val="1600"/>
              </a:spcBef>
              <a:spcAft>
                <a:spcPts val="0"/>
              </a:spcAft>
              <a:buNone/>
            </a:pPr>
            <a:r>
              <a:rPr lang="en" u="sng">
                <a:solidFill>
                  <a:schemeClr val="hlink"/>
                </a:solidFill>
                <a:hlinkClick r:id="rId9"/>
              </a:rPr>
              <a:t>https://www.nature.com/scitable/definition/nuclear-pore-279</a:t>
            </a:r>
            <a:endParaRPr/>
          </a:p>
          <a:p>
            <a:pPr indent="0" lvl="0" marL="0">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APPROACH</a:t>
            </a:r>
            <a:endParaRPr b="1"/>
          </a:p>
        </p:txBody>
      </p:sp>
      <p:sp>
        <p:nvSpPr>
          <p:cNvPr id="68" name="Shape 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solidFill>
                  <a:srgbClr val="F3F3F3"/>
                </a:solidFill>
              </a:rPr>
              <a:t>Our group is being challenged to create a new age version of powerpoint and other outdated presentation methods that are better suited for today’s technological generation. </a:t>
            </a:r>
            <a:endParaRPr sz="1400">
              <a:solidFill>
                <a:srgbClr val="F3F3F3"/>
              </a:solidFill>
            </a:endParaRPr>
          </a:p>
          <a:p>
            <a:pPr indent="0" lvl="0" marL="0" rtl="0">
              <a:lnSpc>
                <a:spcPct val="100000"/>
              </a:lnSpc>
              <a:spcBef>
                <a:spcPts val="0"/>
              </a:spcBef>
              <a:spcAft>
                <a:spcPts val="0"/>
              </a:spcAft>
              <a:buNone/>
            </a:pPr>
            <a:r>
              <a:t/>
            </a:r>
            <a:endParaRPr sz="1400">
              <a:solidFill>
                <a:srgbClr val="F3F3F3"/>
              </a:solidFill>
            </a:endParaRPr>
          </a:p>
          <a:p>
            <a:pPr indent="0" lvl="0" marL="0" rtl="0">
              <a:lnSpc>
                <a:spcPct val="100000"/>
              </a:lnSpc>
              <a:spcBef>
                <a:spcPts val="0"/>
              </a:spcBef>
              <a:spcAft>
                <a:spcPts val="0"/>
              </a:spcAft>
              <a:buNone/>
            </a:pPr>
            <a:r>
              <a:rPr lang="en" sz="1400">
                <a:solidFill>
                  <a:srgbClr val="F3F3F3"/>
                </a:solidFill>
              </a:rPr>
              <a:t>The idea is that we want to design an augmented reality experience with which a whole classroom can interact with using AR smart glasses. </a:t>
            </a:r>
            <a:endParaRPr sz="1400">
              <a:solidFill>
                <a:srgbClr val="F3F3F3"/>
              </a:solidFill>
            </a:endParaRPr>
          </a:p>
          <a:p>
            <a:pPr indent="0" lvl="0" marL="0" rtl="0">
              <a:lnSpc>
                <a:spcPct val="100000"/>
              </a:lnSpc>
              <a:spcBef>
                <a:spcPts val="0"/>
              </a:spcBef>
              <a:spcAft>
                <a:spcPts val="0"/>
              </a:spcAft>
              <a:buNone/>
            </a:pPr>
            <a:r>
              <a:t/>
            </a:r>
            <a:endParaRPr sz="1400">
              <a:solidFill>
                <a:srgbClr val="F3F3F3"/>
              </a:solidFill>
            </a:endParaRPr>
          </a:p>
          <a:p>
            <a:pPr indent="0" lvl="0" marL="0" rtl="0">
              <a:lnSpc>
                <a:spcPct val="100000"/>
              </a:lnSpc>
              <a:spcBef>
                <a:spcPts val="0"/>
              </a:spcBef>
              <a:spcAft>
                <a:spcPts val="0"/>
              </a:spcAft>
              <a:buNone/>
            </a:pPr>
            <a:r>
              <a:rPr lang="en" sz="1400">
                <a:solidFill>
                  <a:srgbClr val="F3F3F3"/>
                </a:solidFill>
              </a:rPr>
              <a:t>This new form of presentation will not only be visually appealing, but interactive, hopefully allowing students to learn at their own pace and for the professor to guide the class in a more involved way.</a:t>
            </a:r>
            <a:endParaRPr sz="1400">
              <a:solidFill>
                <a:srgbClr val="F3F3F3"/>
              </a:solidFill>
            </a:endParaRPr>
          </a:p>
          <a:p>
            <a:pPr indent="0" lvl="0" marL="0">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Shape 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DEMO</a:t>
            </a:r>
            <a:endParaRPr b="1"/>
          </a:p>
        </p:txBody>
      </p:sp>
      <p:sp>
        <p:nvSpPr>
          <p:cNvPr id="74" name="Shape 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75" name="Shape 75" title="2018_04_30_19_25_50[1].mp4">
            <a:hlinkClick r:id="rId3"/>
          </p:cNvPr>
          <p:cNvPicPr preferRelativeResize="0"/>
          <p:nvPr/>
        </p:nvPicPr>
        <p:blipFill>
          <a:blip r:embed="rId4">
            <a:alphaModFix/>
          </a:blip>
          <a:stretch>
            <a:fillRect/>
          </a:stretch>
        </p:blipFill>
        <p:spPr>
          <a:xfrm>
            <a:off x="2067334" y="693250"/>
            <a:ext cx="5009333" cy="3757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pic>
        <p:nvPicPr>
          <p:cNvPr id="80" name="Shape 80"/>
          <p:cNvPicPr preferRelativeResize="0"/>
          <p:nvPr/>
        </p:nvPicPr>
        <p:blipFill>
          <a:blip r:embed="rId3">
            <a:alphaModFix/>
          </a:blip>
          <a:stretch>
            <a:fillRect/>
          </a:stretch>
        </p:blipFill>
        <p:spPr>
          <a:xfrm>
            <a:off x="170421" y="335600"/>
            <a:ext cx="2778130" cy="2146749"/>
          </a:xfrm>
          <a:prstGeom prst="rect">
            <a:avLst/>
          </a:prstGeom>
          <a:noFill/>
          <a:ln>
            <a:noFill/>
          </a:ln>
        </p:spPr>
      </p:pic>
      <p:pic>
        <p:nvPicPr>
          <p:cNvPr id="81" name="Shape 81"/>
          <p:cNvPicPr preferRelativeResize="0"/>
          <p:nvPr/>
        </p:nvPicPr>
        <p:blipFill>
          <a:blip r:embed="rId4">
            <a:alphaModFix/>
          </a:blip>
          <a:stretch>
            <a:fillRect/>
          </a:stretch>
        </p:blipFill>
        <p:spPr>
          <a:xfrm>
            <a:off x="3052646" y="335600"/>
            <a:ext cx="5963026" cy="4472299"/>
          </a:xfrm>
          <a:prstGeom prst="rect">
            <a:avLst/>
          </a:prstGeom>
          <a:noFill/>
          <a:ln>
            <a:noFill/>
          </a:ln>
        </p:spPr>
      </p:pic>
      <p:pic>
        <p:nvPicPr>
          <p:cNvPr id="82" name="Shape 82"/>
          <p:cNvPicPr preferRelativeResize="0"/>
          <p:nvPr/>
        </p:nvPicPr>
        <p:blipFill>
          <a:blip r:embed="rId5">
            <a:alphaModFix/>
          </a:blip>
          <a:stretch>
            <a:fillRect/>
          </a:stretch>
        </p:blipFill>
        <p:spPr>
          <a:xfrm>
            <a:off x="128325" y="2596117"/>
            <a:ext cx="2862313" cy="22117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pic>
        <p:nvPicPr>
          <p:cNvPr id="87" name="Shape 87"/>
          <p:cNvPicPr preferRelativeResize="0"/>
          <p:nvPr/>
        </p:nvPicPr>
        <p:blipFill>
          <a:blip r:embed="rId3">
            <a:alphaModFix/>
          </a:blip>
          <a:stretch>
            <a:fillRect/>
          </a:stretch>
        </p:blipFill>
        <p:spPr>
          <a:xfrm>
            <a:off x="6066699" y="1018325"/>
            <a:ext cx="2871600" cy="2871600"/>
          </a:xfrm>
          <a:prstGeom prst="rect">
            <a:avLst/>
          </a:prstGeom>
          <a:noFill/>
          <a:ln>
            <a:noFill/>
          </a:ln>
        </p:spPr>
      </p:pic>
      <p:pic>
        <p:nvPicPr>
          <p:cNvPr id="88" name="Shape 88"/>
          <p:cNvPicPr preferRelativeResize="0"/>
          <p:nvPr/>
        </p:nvPicPr>
        <p:blipFill>
          <a:blip r:embed="rId4">
            <a:alphaModFix/>
          </a:blip>
          <a:stretch>
            <a:fillRect/>
          </a:stretch>
        </p:blipFill>
        <p:spPr>
          <a:xfrm>
            <a:off x="205700" y="1018325"/>
            <a:ext cx="5773443" cy="28715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pic>
        <p:nvPicPr>
          <p:cNvPr id="93" name="Shape 93"/>
          <p:cNvPicPr preferRelativeResize="0"/>
          <p:nvPr/>
        </p:nvPicPr>
        <p:blipFill>
          <a:blip r:embed="rId3">
            <a:alphaModFix/>
          </a:blip>
          <a:stretch>
            <a:fillRect/>
          </a:stretch>
        </p:blipFill>
        <p:spPr>
          <a:xfrm>
            <a:off x="102150" y="127475"/>
            <a:ext cx="8939699" cy="48885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pic>
        <p:nvPicPr>
          <p:cNvPr id="98" name="Shape 98"/>
          <p:cNvPicPr preferRelativeResize="0"/>
          <p:nvPr/>
        </p:nvPicPr>
        <p:blipFill>
          <a:blip r:embed="rId3">
            <a:alphaModFix/>
          </a:blip>
          <a:stretch>
            <a:fillRect/>
          </a:stretch>
        </p:blipFill>
        <p:spPr>
          <a:xfrm>
            <a:off x="294252" y="165527"/>
            <a:ext cx="8555475" cy="4812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Shape 103"/>
          <p:cNvPicPr preferRelativeResize="0"/>
          <p:nvPr/>
        </p:nvPicPr>
        <p:blipFill>
          <a:blip r:embed="rId3">
            <a:alphaModFix/>
          </a:blip>
          <a:stretch>
            <a:fillRect/>
          </a:stretch>
        </p:blipFill>
        <p:spPr>
          <a:xfrm>
            <a:off x="95400" y="944500"/>
            <a:ext cx="5107393" cy="3386424"/>
          </a:xfrm>
          <a:prstGeom prst="rect">
            <a:avLst/>
          </a:prstGeom>
          <a:noFill/>
          <a:ln>
            <a:noFill/>
          </a:ln>
        </p:spPr>
      </p:pic>
      <p:pic>
        <p:nvPicPr>
          <p:cNvPr id="104" name="Shape 104"/>
          <p:cNvPicPr preferRelativeResize="0"/>
          <p:nvPr/>
        </p:nvPicPr>
        <p:blipFill>
          <a:blip r:embed="rId4">
            <a:alphaModFix/>
          </a:blip>
          <a:stretch>
            <a:fillRect/>
          </a:stretch>
        </p:blipFill>
        <p:spPr>
          <a:xfrm>
            <a:off x="5428468" y="944500"/>
            <a:ext cx="3606683" cy="33864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